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72" r:id="rId8"/>
    <p:sldId id="273" r:id="rId9"/>
    <p:sldId id="274" r:id="rId10"/>
    <p:sldId id="269" r:id="rId11"/>
    <p:sldId id="271" r:id="rId12"/>
    <p:sldId id="270" r:id="rId13"/>
    <p:sldId id="277" r:id="rId14"/>
    <p:sldId id="278" r:id="rId15"/>
    <p:sldId id="279" r:id="rId16"/>
    <p:sldId id="280" r:id="rId17"/>
    <p:sldId id="282" r:id="rId18"/>
    <p:sldId id="281" r:id="rId19"/>
    <p:sldId id="28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35" autoAdjust="0"/>
    <p:restoredTop sz="94660"/>
  </p:normalViewPr>
  <p:slideViewPr>
    <p:cSldViewPr>
      <p:cViewPr varScale="1">
        <p:scale>
          <a:sx n="83" d="100"/>
          <a:sy n="83" d="100"/>
        </p:scale>
        <p:origin x="-139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2578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Землянушнова</a:t>
            </a:r>
            <a:r>
              <a:rPr lang="ru-RU" sz="2000" dirty="0" smtClean="0"/>
              <a:t> А</a:t>
            </a:r>
            <a:r>
              <a:rPr lang="ru-RU" sz="2000" dirty="0" smtClean="0"/>
              <a:t>.А.  </a:t>
            </a:r>
            <a:r>
              <a:rPr lang="ru-RU" sz="2000" dirty="0"/>
              <a:t>з</a:t>
            </a:r>
            <a:r>
              <a:rPr lang="ru-RU" sz="2000" dirty="0" smtClean="0"/>
              <a:t>ав. отделением медико- социальной реабилитации- </a:t>
            </a:r>
            <a:r>
              <a:rPr lang="ru-RU" sz="2000" smtClean="0"/>
              <a:t>врач- </a:t>
            </a:r>
            <a:r>
              <a:rPr lang="ru-RU" sz="2000" smtClean="0"/>
              <a:t>психиатр, </a:t>
            </a:r>
            <a:r>
              <a:rPr lang="ru-RU" sz="2000" dirty="0" smtClean="0"/>
              <a:t>ГБСУ СО ОРЦДИ «Надежда»</a:t>
            </a:r>
          </a:p>
          <a:p>
            <a:r>
              <a:rPr lang="ru-RU" sz="2000" dirty="0" smtClean="0"/>
              <a:t>Сидорова Г.Н. </a:t>
            </a:r>
            <a:r>
              <a:rPr lang="ru-RU" sz="2000" dirty="0" smtClean="0"/>
              <a:t>педагог-психолог, ГБСУ СО ОРЦДИ «Надежда»</a:t>
            </a:r>
            <a:endParaRPr lang="ru-RU" sz="2000" dirty="0"/>
          </a:p>
        </p:txBody>
      </p:sp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41186"/>
            <a:ext cx="864532" cy="83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032" y="267195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ГБСУ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СО "Областной реабилитационный центр для детей-инвалидов "Надежда"</a:t>
            </a:r>
          </a:p>
          <a:p>
            <a:pPr algn="ct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134672" cy="3672408"/>
          </a:xfrm>
        </p:spPr>
        <p:txBody>
          <a:bodyPr>
            <a:normAutofit/>
          </a:bodyPr>
          <a:lstStyle/>
          <a:p>
            <a:r>
              <a:rPr lang="ru-RU" b="1" dirty="0" smtClean="0"/>
              <a:t>Сенсорная интеграция  в естественных жизненных ситуациях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Выделяют 6 органов чувств: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4968552" cy="4525963"/>
          </a:xfrm>
        </p:spPr>
        <p:txBody>
          <a:bodyPr/>
          <a:lstStyle/>
          <a:p>
            <a:r>
              <a:rPr lang="ru-RU" dirty="0"/>
              <a:t>глаза (зрение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уши </a:t>
            </a:r>
            <a:r>
              <a:rPr lang="ru-RU" dirty="0"/>
              <a:t>(слух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язык </a:t>
            </a:r>
            <a:r>
              <a:rPr lang="ru-RU" dirty="0"/>
              <a:t>(вкус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нос </a:t>
            </a:r>
            <a:r>
              <a:rPr lang="ru-RU" dirty="0"/>
              <a:t>(обоняние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кожа </a:t>
            </a:r>
            <a:r>
              <a:rPr lang="ru-RU" dirty="0"/>
              <a:t>(осязание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вестибулярный </a:t>
            </a:r>
            <a:r>
              <a:rPr lang="ru-RU" dirty="0"/>
              <a:t>аппарат (поддержание равновесия).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556792"/>
            <a:ext cx="4355976" cy="4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9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01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Признаки нарушения сенсорной интеграции у </a:t>
            </a:r>
            <a:r>
              <a:rPr lang="ru-RU" b="1" dirty="0" smtClean="0"/>
              <a:t>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733256"/>
          </a:xfrm>
        </p:spPr>
        <p:txBody>
          <a:bodyPr>
            <a:normAutofit/>
          </a:bodyPr>
          <a:lstStyle/>
          <a:p>
            <a:r>
              <a:rPr lang="ru-RU" sz="2400" dirty="0"/>
              <a:t>Тактильные </a:t>
            </a:r>
            <a:r>
              <a:rPr lang="ru-RU" sz="2400" dirty="0" smtClean="0"/>
              <a:t>нарушения</a:t>
            </a:r>
          </a:p>
          <a:p>
            <a:r>
              <a:rPr lang="ru-RU" sz="2400" dirty="0"/>
              <a:t>Нарушения вестибулярного аппарата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Нарушения </a:t>
            </a:r>
            <a:r>
              <a:rPr lang="ru-RU" sz="2400" dirty="0" err="1"/>
              <a:t>проприоцептивной</a:t>
            </a:r>
            <a:r>
              <a:rPr lang="ru-RU" sz="2400" dirty="0"/>
              <a:t> системы. </a:t>
            </a:r>
            <a:endParaRPr lang="ru-RU" sz="2400" dirty="0" smtClean="0"/>
          </a:p>
          <a:p>
            <a:r>
              <a:rPr lang="ru-RU" sz="2400" dirty="0"/>
              <a:t>Нарушения слуха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Нарушения оральных функций. </a:t>
            </a:r>
            <a:endParaRPr lang="ru-RU" sz="2400" dirty="0" smtClean="0"/>
          </a:p>
          <a:p>
            <a:r>
              <a:rPr lang="ru-RU" sz="2400" dirty="0"/>
              <a:t>Нарушения обоняния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Нарушения зрения. </a:t>
            </a:r>
            <a:endParaRPr lang="ru-RU" sz="2400" dirty="0" smtClean="0"/>
          </a:p>
          <a:p>
            <a:r>
              <a:rPr lang="ru-RU" sz="2400" dirty="0"/>
              <a:t>Нарушения артикуляционного аппарата. </a:t>
            </a:r>
            <a:endParaRPr lang="ru-RU" sz="2400" dirty="0" smtClean="0"/>
          </a:p>
          <a:p>
            <a:r>
              <a:rPr lang="ru-RU" sz="2400" dirty="0"/>
              <a:t>Социальная дисфункция. </a:t>
            </a:r>
            <a:endParaRPr lang="ru-RU" sz="2400" dirty="0" smtClean="0"/>
          </a:p>
          <a:p>
            <a:r>
              <a:rPr lang="ru-RU" sz="2400" dirty="0"/>
              <a:t>Нарушения эмоционального характера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Игровая дисфункция. </a:t>
            </a:r>
            <a:endParaRPr lang="ru-RU" sz="2400" dirty="0" smtClean="0"/>
          </a:p>
          <a:p>
            <a:r>
              <a:rPr lang="ru-RU" sz="2400" dirty="0"/>
              <a:t>Нарушения </a:t>
            </a:r>
            <a:r>
              <a:rPr lang="ru-RU" sz="2400" dirty="0" err="1"/>
              <a:t>саморегуляции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/>
              <a:t>Нарушения внутренней регуляции.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573016"/>
            <a:ext cx="349188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0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Главные принципы сенсорной коррекции.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7772400" cy="3096344"/>
          </a:xfrm>
        </p:spPr>
        <p:txBody>
          <a:bodyPr>
            <a:normAutofit fontScale="55000" lnSpcReduction="20000"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ru-RU" sz="6500" dirty="0">
                <a:solidFill>
                  <a:schemeClr val="tx1"/>
                </a:solidFill>
              </a:rPr>
              <a:t>Игровая </a:t>
            </a:r>
            <a:r>
              <a:rPr lang="ru-RU" sz="6500" dirty="0" smtClean="0">
                <a:solidFill>
                  <a:schemeClr val="tx1"/>
                </a:solidFill>
              </a:rPr>
              <a:t>форма.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ru-RU" sz="6500" dirty="0" smtClean="0">
                <a:solidFill>
                  <a:schemeClr val="tx1"/>
                </a:solidFill>
              </a:rPr>
              <a:t>Постепенное усложнение задач.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ru-RU" sz="6500" dirty="0" smtClean="0">
                <a:solidFill>
                  <a:schemeClr val="tx1"/>
                </a:solidFill>
              </a:rPr>
              <a:t>Мотивации детей. 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ru-RU" sz="6500" dirty="0" smtClean="0">
                <a:solidFill>
                  <a:schemeClr val="tx1"/>
                </a:solidFill>
              </a:rPr>
              <a:t>Постановка только посильных задач.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10" descr="Ранний возраст поделки (57 фото) - фото - картинки и рисунки: скачать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80" y="4988134"/>
            <a:ext cx="2520280" cy="18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Развитие детей раннего возраста: особенности и этапы | Новостной портал  Днеп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88134"/>
            <a:ext cx="2751829" cy="18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580" y="4293096"/>
            <a:ext cx="1584176" cy="18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4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Развитие вестибулярного аппарата и </a:t>
            </a:r>
            <a:r>
              <a:rPr lang="ru-RU" b="1" dirty="0" err="1"/>
              <a:t>проприоцептивной</a:t>
            </a:r>
            <a:r>
              <a:rPr lang="ru-RU" b="1" dirty="0"/>
              <a:t> </a:t>
            </a:r>
            <a:r>
              <a:rPr lang="ru-RU" b="1" dirty="0" smtClean="0"/>
              <a:t>системы: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87621"/>
            <a:ext cx="453650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</a:t>
            </a:r>
            <a:r>
              <a:rPr lang="ru-RU" dirty="0" smtClean="0"/>
              <a:t>гровой </a:t>
            </a:r>
            <a:r>
              <a:rPr lang="ru-RU" dirty="0"/>
              <a:t>комплекс «Сова</a:t>
            </a:r>
            <a:r>
              <a:rPr lang="ru-RU" dirty="0" smtClean="0"/>
              <a:t>»; </a:t>
            </a:r>
          </a:p>
          <a:p>
            <a:r>
              <a:rPr lang="ru-RU" dirty="0"/>
              <a:t>к</a:t>
            </a:r>
            <a:r>
              <a:rPr lang="ru-RU" dirty="0" smtClean="0"/>
              <a:t>ачели</a:t>
            </a:r>
            <a:r>
              <a:rPr lang="ru-RU" dirty="0"/>
              <a:t>;</a:t>
            </a:r>
          </a:p>
          <a:p>
            <a:r>
              <a:rPr lang="ru-RU" dirty="0" smtClean="0"/>
              <a:t>вращающееся </a:t>
            </a:r>
            <a:r>
              <a:rPr lang="ru-RU" dirty="0"/>
              <a:t>кресло </a:t>
            </a:r>
            <a:r>
              <a:rPr lang="ru-RU" dirty="0" smtClean="0"/>
              <a:t>дома; </a:t>
            </a:r>
            <a:endParaRPr lang="ru-RU" dirty="0"/>
          </a:p>
          <a:p>
            <a:r>
              <a:rPr lang="ru-RU" dirty="0" smtClean="0"/>
              <a:t>шведская стенка;</a:t>
            </a:r>
            <a:endParaRPr lang="ru-RU" dirty="0"/>
          </a:p>
          <a:p>
            <a:r>
              <a:rPr lang="ru-RU" dirty="0" smtClean="0"/>
              <a:t>гимнастические упражнения; </a:t>
            </a:r>
            <a:endParaRPr lang="ru-RU" dirty="0"/>
          </a:p>
          <a:p>
            <a:r>
              <a:rPr lang="ru-RU" dirty="0" smtClean="0"/>
              <a:t>горки </a:t>
            </a:r>
            <a:r>
              <a:rPr lang="ru-RU" dirty="0"/>
              <a:t>и другие приспособления дома и на детской </a:t>
            </a:r>
            <a:r>
              <a:rPr lang="ru-RU" dirty="0" smtClean="0"/>
              <a:t>площадке;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атание </a:t>
            </a:r>
            <a:r>
              <a:rPr lang="ru-RU" dirty="0"/>
              <a:t>на велосипеде, самокате, коньки, лыжи, ролики, плавание </a:t>
            </a:r>
            <a:r>
              <a:rPr lang="ru-RU" dirty="0" smtClean="0"/>
              <a:t>карусели;</a:t>
            </a:r>
            <a:endParaRPr lang="ru-RU" dirty="0"/>
          </a:p>
          <a:p>
            <a:r>
              <a:rPr lang="ru-RU" dirty="0" smtClean="0"/>
              <a:t>бассейн </a:t>
            </a:r>
            <a:r>
              <a:rPr lang="ru-RU" dirty="0"/>
              <a:t>с шариками; </a:t>
            </a:r>
          </a:p>
          <a:p>
            <a:r>
              <a:rPr lang="ru-RU" dirty="0" smtClean="0"/>
              <a:t>мягкое </a:t>
            </a:r>
            <a:r>
              <a:rPr lang="ru-RU" dirty="0"/>
              <a:t>кресло-мешок;</a:t>
            </a:r>
          </a:p>
          <a:p>
            <a:r>
              <a:rPr lang="ru-RU" dirty="0" smtClean="0"/>
              <a:t>надувной </a:t>
            </a:r>
            <a:r>
              <a:rPr lang="ru-RU" dirty="0"/>
              <a:t>матрас и другое.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1387621"/>
            <a:ext cx="3152667" cy="2473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546" y="4293096"/>
            <a:ext cx="34407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8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Развитие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слуха ребенка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1" y="1648719"/>
            <a:ext cx="478802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звуки </a:t>
            </a:r>
            <a:r>
              <a:rPr lang="ru-RU" dirty="0"/>
              <a:t>разных музыкальных </a:t>
            </a:r>
            <a:r>
              <a:rPr lang="ru-RU" dirty="0" smtClean="0"/>
              <a:t>инструментов;</a:t>
            </a:r>
            <a:endParaRPr lang="ru-RU" dirty="0"/>
          </a:p>
          <a:p>
            <a:r>
              <a:rPr lang="ru-RU" dirty="0" smtClean="0"/>
              <a:t>звуки </a:t>
            </a:r>
            <a:r>
              <a:rPr lang="ru-RU" dirty="0"/>
              <a:t>животных и </a:t>
            </a:r>
            <a:r>
              <a:rPr lang="ru-RU" dirty="0" smtClean="0"/>
              <a:t>птиц;</a:t>
            </a:r>
            <a:endParaRPr lang="ru-RU" dirty="0"/>
          </a:p>
          <a:p>
            <a:r>
              <a:rPr lang="ru-RU" dirty="0" smtClean="0"/>
              <a:t>звуки моря;</a:t>
            </a:r>
            <a:endParaRPr lang="ru-RU" dirty="0"/>
          </a:p>
          <a:p>
            <a:r>
              <a:rPr lang="ru-RU" dirty="0" smtClean="0"/>
              <a:t>звуки леса;</a:t>
            </a:r>
            <a:endParaRPr lang="ru-RU" dirty="0"/>
          </a:p>
          <a:p>
            <a:r>
              <a:rPr lang="ru-RU" dirty="0" smtClean="0"/>
              <a:t>звуки ветра;</a:t>
            </a:r>
            <a:endParaRPr lang="ru-RU" dirty="0"/>
          </a:p>
          <a:p>
            <a:r>
              <a:rPr lang="ru-RU" dirty="0" smtClean="0"/>
              <a:t>звуки </a:t>
            </a:r>
            <a:r>
              <a:rPr lang="ru-RU" dirty="0"/>
              <a:t>различных машин и бытовой техники.</a:t>
            </a:r>
          </a:p>
          <a:p>
            <a:endParaRPr lang="ru-RU" dirty="0"/>
          </a:p>
        </p:txBody>
      </p:sp>
      <p:pic>
        <p:nvPicPr>
          <p:cNvPr id="5" name="Picture 2" descr="Развитие детей раннего возраста - добрый док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1"/>
            <a:ext cx="44279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4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Развитие тактильных ощущений: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43609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игры с сыпучими материалами (фасоль, крупы и др.); </a:t>
            </a:r>
          </a:p>
          <a:p>
            <a:r>
              <a:rPr lang="ru-RU" dirty="0" smtClean="0"/>
              <a:t>игры </a:t>
            </a:r>
            <a:r>
              <a:rPr lang="ru-RU" dirty="0"/>
              <a:t>с различными природными материалами; </a:t>
            </a:r>
          </a:p>
          <a:p>
            <a:r>
              <a:rPr lang="ru-RU" dirty="0" smtClean="0"/>
              <a:t>игры </a:t>
            </a:r>
            <a:r>
              <a:rPr lang="ru-RU" dirty="0"/>
              <a:t>с водой, игры с песком; </a:t>
            </a:r>
          </a:p>
          <a:p>
            <a:r>
              <a:rPr lang="ru-RU" dirty="0" smtClean="0"/>
              <a:t>занятия </a:t>
            </a:r>
            <a:r>
              <a:rPr lang="ru-RU" dirty="0"/>
              <a:t>с кинетическим песком, тестом, пластилином, пальчиковые краски;</a:t>
            </a:r>
          </a:p>
          <a:p>
            <a:r>
              <a:rPr lang="ru-RU" dirty="0" smtClean="0"/>
              <a:t>тактильная </a:t>
            </a:r>
            <a:r>
              <a:rPr lang="ru-RU" dirty="0"/>
              <a:t>и массажная дорожка для ног;</a:t>
            </a:r>
          </a:p>
          <a:p>
            <a:r>
              <a:rPr lang="ru-RU" dirty="0" smtClean="0"/>
              <a:t>тактильное </a:t>
            </a:r>
            <a:r>
              <a:rPr lang="ru-RU" dirty="0"/>
              <a:t>лото; </a:t>
            </a:r>
          </a:p>
          <a:p>
            <a:r>
              <a:rPr lang="ru-RU" dirty="0" smtClean="0"/>
              <a:t>мячики </a:t>
            </a:r>
            <a:r>
              <a:rPr lang="ru-RU" dirty="0"/>
              <a:t>из различных материалов и с различной </a:t>
            </a:r>
            <a:r>
              <a:rPr lang="ru-RU" dirty="0" smtClean="0"/>
              <a:t>поверхностью;</a:t>
            </a:r>
            <a:endParaRPr lang="ru-RU" dirty="0"/>
          </a:p>
          <a:p>
            <a:r>
              <a:rPr lang="ru-RU" dirty="0" smtClean="0"/>
              <a:t>кусочки </a:t>
            </a:r>
            <a:r>
              <a:rPr lang="ru-RU" dirty="0"/>
              <a:t>разных тканей; </a:t>
            </a:r>
          </a:p>
          <a:p>
            <a:r>
              <a:rPr lang="ru-RU" dirty="0" smtClean="0"/>
              <a:t>тактильные </a:t>
            </a:r>
            <a:r>
              <a:rPr lang="ru-RU" dirty="0"/>
              <a:t>стимуляции с использованием парных предметов с противоположными </a:t>
            </a:r>
            <a:r>
              <a:rPr lang="ru-RU" dirty="0" smtClean="0"/>
              <a:t>свойствами;</a:t>
            </a:r>
            <a:endParaRPr lang="ru-RU" dirty="0"/>
          </a:p>
          <a:p>
            <a:r>
              <a:rPr lang="ru-RU" dirty="0" smtClean="0"/>
              <a:t>тактильные </a:t>
            </a:r>
            <a:r>
              <a:rPr lang="ru-RU" dirty="0"/>
              <a:t>стимуляции с использованием непарных </a:t>
            </a:r>
            <a:r>
              <a:rPr lang="ru-RU" dirty="0" smtClean="0"/>
              <a:t>предметов.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05064"/>
            <a:ext cx="4067944" cy="2852936"/>
          </a:xfrm>
          <a:prstGeom prst="rect">
            <a:avLst/>
          </a:prstGeom>
        </p:spPr>
      </p:pic>
      <p:pic>
        <p:nvPicPr>
          <p:cNvPr id="5" name="Picture 6" descr="Психическое развитие ребенка раннего возраста (1-3 год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600400" cy="21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6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слуха зрение: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71600"/>
            <a:ext cx="4067944" cy="470852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елаксирующие</a:t>
            </a:r>
            <a:r>
              <a:rPr lang="ru-RU" dirty="0"/>
              <a:t> </a:t>
            </a:r>
            <a:r>
              <a:rPr lang="ru-RU" dirty="0" smtClean="0"/>
              <a:t>воздушно – пузырьковые трубки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/>
              <a:t>обеспечивающие поразительный эффект за счет стимуляции зрительного аппарата;</a:t>
            </a:r>
          </a:p>
          <a:p>
            <a:r>
              <a:rPr lang="ru-RU" dirty="0" smtClean="0"/>
              <a:t>рассматриваем </a:t>
            </a:r>
            <a:r>
              <a:rPr lang="ru-RU" dirty="0"/>
              <a:t>книжки, карточки, картинки, учимся читать;</a:t>
            </a:r>
          </a:p>
          <a:p>
            <a:r>
              <a:rPr lang="ru-RU" dirty="0" smtClean="0"/>
              <a:t>используем </a:t>
            </a:r>
            <a:r>
              <a:rPr lang="ru-RU" dirty="0"/>
              <a:t>разноцветные лампы, свечи, подсветку</a:t>
            </a:r>
            <a:r>
              <a:rPr lang="ru-RU" dirty="0" smtClean="0"/>
              <a:t>.;</a:t>
            </a:r>
            <a:endParaRPr lang="ru-RU" dirty="0"/>
          </a:p>
          <a:p>
            <a:r>
              <a:rPr lang="ru-RU" dirty="0" smtClean="0"/>
              <a:t>игра </a:t>
            </a:r>
            <a:r>
              <a:rPr lang="ru-RU" dirty="0"/>
              <a:t>с песком на подсвеченном столе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театр теней;</a:t>
            </a:r>
          </a:p>
          <a:p>
            <a:r>
              <a:rPr lang="ru-RU" dirty="0"/>
              <a:t>- цветной фон для выделения предмета на </a:t>
            </a:r>
            <a:r>
              <a:rPr lang="ru-RU" dirty="0" smtClean="0"/>
              <a:t>нем.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417638"/>
            <a:ext cx="5076056" cy="41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44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Развитие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обоняния </a:t>
            </a:r>
            <a:r>
              <a:rPr lang="ru-RU" b="1" dirty="0"/>
              <a:t>ребёнка: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37" y="1592964"/>
            <a:ext cx="4759087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делаем </a:t>
            </a:r>
            <a:r>
              <a:rPr lang="ru-RU" dirty="0"/>
              <a:t>мешочки, наполненные различными материалами с ярко выраженными </a:t>
            </a:r>
            <a:r>
              <a:rPr lang="ru-RU" dirty="0" smtClean="0"/>
              <a:t>запахами; </a:t>
            </a:r>
          </a:p>
          <a:p>
            <a:r>
              <a:rPr lang="ru-RU" dirty="0" smtClean="0"/>
              <a:t>используем </a:t>
            </a:r>
            <a:r>
              <a:rPr lang="ru-RU" dirty="0" err="1"/>
              <a:t>аромалампы</a:t>
            </a:r>
            <a:r>
              <a:rPr lang="ru-RU" dirty="0"/>
              <a:t> с различными эфирными маслами.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92964"/>
            <a:ext cx="4035449" cy="37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9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вкуса ребёнка: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0" y="1700808"/>
            <a:ext cx="4762872" cy="4525963"/>
          </a:xfrm>
        </p:spPr>
        <p:txBody>
          <a:bodyPr/>
          <a:lstStyle/>
          <a:p>
            <a:r>
              <a:rPr lang="ru-RU" dirty="0" smtClean="0"/>
              <a:t>можно </a:t>
            </a:r>
            <a:r>
              <a:rPr lang="ru-RU" dirty="0"/>
              <a:t>давать ребенку еду с разными вкусами (горькую, сладкую, соленую, кислую);</a:t>
            </a:r>
          </a:p>
          <a:p>
            <a:r>
              <a:rPr lang="ru-RU" dirty="0" smtClean="0"/>
              <a:t>разной </a:t>
            </a:r>
            <a:r>
              <a:rPr lang="ru-RU" dirty="0"/>
              <a:t>консистенции (твердую пищу, пюре, шипучки, тянучки и другое).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132238"/>
            <a:ext cx="3419872" cy="2725762"/>
          </a:xfrm>
          <a:prstGeom prst="rect">
            <a:avLst/>
          </a:prstGeom>
        </p:spPr>
      </p:pic>
      <p:pic>
        <p:nvPicPr>
          <p:cNvPr id="5" name="Picture 8" descr="Дети раннего возраста (61 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340768"/>
            <a:ext cx="3419873" cy="26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1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1B1D1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Чем больше у ребенка будет сенсорный опыт, тем лучше будет работать его мозг в целом. Мозг обучаем. Таким образом, включая в игру элементы сенсорной интеграции, создавая на их основе ежедневную игровую рутину, мы формируем базу, которая в дельнейшем позволит улучшить качество речи, </a:t>
            </a:r>
            <a:r>
              <a:rPr lang="ru-RU" sz="2800" dirty="0" err="1">
                <a:solidFill>
                  <a:srgbClr val="1B1D1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саморегуляции</a:t>
            </a:r>
            <a:r>
              <a:rPr lang="ru-RU" sz="2800" dirty="0">
                <a:solidFill>
                  <a:srgbClr val="1B1D1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и поведения ребёнка – основы способности к обучению.</a:t>
            </a:r>
            <a:endParaRPr lang="ru-RU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429000"/>
            <a:ext cx="3791156" cy="34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12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01357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Рецепция</a:t>
            </a:r>
            <a:r>
              <a:rPr lang="ru-RU" sz="2400" dirty="0" smtClean="0"/>
              <a:t>- </a:t>
            </a:r>
            <a:r>
              <a:rPr lang="ru-RU" sz="2400" dirty="0"/>
              <a:t>вся совокупность афферентных  </a:t>
            </a:r>
            <a:r>
              <a:rPr lang="ru-RU" sz="2400" dirty="0" smtClean="0"/>
              <a:t>систем, поступающих в различные отделы ЦНС.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Не всякое раздражение ощущается организмом, хотя и ведет к определенным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изменениям в нем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b="1" i="1" dirty="0"/>
              <a:t>Чувствительность</a:t>
            </a:r>
            <a:r>
              <a:rPr lang="ru-RU" sz="2400" dirty="0"/>
              <a:t> </a:t>
            </a:r>
            <a:r>
              <a:rPr lang="ru-RU" sz="2400" dirty="0" smtClean="0"/>
              <a:t>— </a:t>
            </a:r>
            <a:r>
              <a:rPr lang="ru-RU" sz="2400" dirty="0"/>
              <a:t>способность организма воспринимать раздражения, исходящие из окружающей среды или от собственных тканей и органов. Она определяет формирование поведенческих реакций и высших психических функций.</a:t>
            </a: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4384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Учение Павлова об анализаторах</a:t>
            </a:r>
            <a:endParaRPr lang="ru-RU" sz="4000" b="1" i="1" dirty="0"/>
          </a:p>
        </p:txBody>
      </p:sp>
      <p:sp>
        <p:nvSpPr>
          <p:cNvPr id="9" name="AutoShape 14" descr="Раннее сенсорное развитие: пособия и игры для самых маленьких - Игры и развитие  детей от 1 до 3 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Раннее сенсорное развитие: пособия и игры для самых маленьких - Игры и развитие  детей от 1 до 3 л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Раннее сенсорное развитие: пособия и игры для самых маленьких - Игры и развитие  детей от 1 до 3 ле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902" y="1196752"/>
            <a:ext cx="8226425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i="1" dirty="0" smtClean="0"/>
          </a:p>
          <a:p>
            <a:pPr marL="0" indent="0">
              <a:buNone/>
            </a:pPr>
            <a:r>
              <a:rPr lang="ru-RU" sz="2000" b="1" i="1" dirty="0" smtClean="0"/>
              <a:t>Анализатор</a:t>
            </a:r>
            <a:r>
              <a:rPr lang="ru-RU" sz="2000" dirty="0" smtClean="0"/>
              <a:t> – это </a:t>
            </a:r>
            <a:r>
              <a:rPr lang="ru-RU" sz="2000" dirty="0"/>
              <a:t>сложная функциональная система, состоящий из  периферического (рецепторного) отдела, проводниковой части и коркового отдела.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i="1" dirty="0" smtClean="0"/>
              <a:t>Рецепторы</a:t>
            </a:r>
            <a:r>
              <a:rPr lang="ru-RU" sz="2000" dirty="0" smtClean="0"/>
              <a:t> </a:t>
            </a:r>
            <a:r>
              <a:rPr lang="ru-RU" sz="2000" dirty="0"/>
              <a:t>— специальные чувствительные образования, способные воспринимать какие-либо изменения </a:t>
            </a:r>
            <a:r>
              <a:rPr lang="ru-RU" sz="2000" dirty="0" smtClean="0"/>
              <a:t>внутри или </a:t>
            </a:r>
            <a:r>
              <a:rPr lang="ru-RU" sz="2000" dirty="0"/>
              <a:t>вне организма и преобра­зовывать их в нервные импульсы</a:t>
            </a:r>
            <a:r>
              <a:rPr lang="ru-RU" sz="2000" dirty="0" smtClean="0"/>
              <a:t>.</a:t>
            </a:r>
            <a:r>
              <a:rPr lang="ru-RU" sz="2000" dirty="0"/>
              <a:t> Импульс от рецепторных клеток проходит в спинной мозг через задние корешки и идут в различных трактах в зависимости от их чувствительной модальности.</a:t>
            </a:r>
          </a:p>
          <a:p>
            <a:pPr marL="0" indent="0">
              <a:buNone/>
            </a:pPr>
            <a:r>
              <a:rPr lang="ru-RU" sz="2000" b="1" i="1" dirty="0"/>
              <a:t>Проводниковая часть </a:t>
            </a:r>
            <a:r>
              <a:rPr lang="ru-RU" sz="2000" b="1" i="1" dirty="0" smtClean="0"/>
              <a:t> </a:t>
            </a:r>
            <a:r>
              <a:rPr lang="ru-RU" sz="2000" dirty="0"/>
              <a:t>анализатора представлена спинномозговыми узлами, ядрами мозгового ствола и </a:t>
            </a:r>
            <a:r>
              <a:rPr lang="ru-RU" sz="2000" dirty="0" smtClean="0"/>
              <a:t>таламуса, ретикулярной </a:t>
            </a:r>
            <a:r>
              <a:rPr lang="ru-RU" sz="2000" dirty="0"/>
              <a:t>формации, структурами </a:t>
            </a:r>
            <a:r>
              <a:rPr lang="ru-RU" sz="2000" dirty="0" err="1"/>
              <a:t>лимбической</a:t>
            </a:r>
            <a:r>
              <a:rPr lang="ru-RU" sz="2000" dirty="0"/>
              <a:t> системы и мозжечка. Поступившие в ЦНС аффе­рентные импульсы распространяются в специфические </a:t>
            </a:r>
            <a:r>
              <a:rPr lang="ru-RU" sz="2000" b="1" i="1" dirty="0"/>
              <a:t>сенсорные зоны коры- первичные поля</a:t>
            </a:r>
            <a:r>
              <a:rPr lang="ru-RU" sz="2000" dirty="0" smtClean="0"/>
              <a:t>, где </a:t>
            </a:r>
            <a:r>
              <a:rPr lang="ru-RU" sz="2000" dirty="0"/>
              <a:t>происходит высший  анализ афферентной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14425"/>
            <a:ext cx="6913563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8" descr="Развивающая среда на участке и в теневике» (24 фото). Воспитателям детских  садов, школьным учителям и педагогам - Маам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301608" cy="6120680"/>
          </a:xfrm>
        </p:spPr>
        <p:txBody>
          <a:bodyPr>
            <a:noAutofit/>
          </a:bodyPr>
          <a:lstStyle/>
          <a:p>
            <a:r>
              <a:rPr lang="ru-RU" sz="2000" b="1" i="1" dirty="0"/>
              <a:t>Экстерорецепторы</a:t>
            </a:r>
            <a:r>
              <a:rPr lang="ru-RU" sz="2000" dirty="0"/>
              <a:t> разделяются на </a:t>
            </a:r>
            <a:r>
              <a:rPr lang="ru-RU" sz="2000" dirty="0" err="1"/>
              <a:t>механорецепторы</a:t>
            </a:r>
            <a:r>
              <a:rPr lang="ru-RU" sz="2000" dirty="0"/>
              <a:t> (прикосновение, давление), терморецепторы (холод, тепло) и </a:t>
            </a:r>
            <a:r>
              <a:rPr lang="ru-RU" sz="2000" dirty="0" err="1"/>
              <a:t>ноцицептивные</a:t>
            </a:r>
            <a:r>
              <a:rPr lang="ru-RU" sz="2000" dirty="0"/>
              <a:t> рецепторы (боль).Они воспринимают раздражение, наносимые непосредственно на ткани организма </a:t>
            </a:r>
          </a:p>
          <a:p>
            <a:r>
              <a:rPr lang="ru-RU" sz="2000" b="1" i="1" dirty="0"/>
              <a:t>Проприорецепторы </a:t>
            </a:r>
            <a:r>
              <a:rPr lang="ru-RU" sz="2000" dirty="0"/>
              <a:t>содержатся также в более глубоких тканях: мышцах, сухо­жилиях, фасциях, суставах</a:t>
            </a:r>
            <a:r>
              <a:rPr lang="ru-RU" sz="2000" dirty="0" smtClean="0"/>
              <a:t>, они </a:t>
            </a:r>
            <a:r>
              <a:rPr lang="ru-RU" sz="2000" dirty="0"/>
              <a:t>реагируют на растяжение мышц и ответственны за осуществление рефлекса растяжения. </a:t>
            </a:r>
            <a:endParaRPr lang="ru-RU" sz="2000" dirty="0" smtClean="0"/>
          </a:p>
          <a:p>
            <a:r>
              <a:rPr lang="ru-RU" sz="2000" b="1" i="1" dirty="0" smtClean="0"/>
              <a:t>Интерорецепторы</a:t>
            </a:r>
            <a:r>
              <a:rPr lang="ru-RU" sz="2000" dirty="0" smtClean="0"/>
              <a:t> </a:t>
            </a:r>
            <a:r>
              <a:rPr lang="ru-RU" sz="2000" dirty="0"/>
              <a:t>воспринимают раздражения от внутренних органов 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88" y="1447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Классификация  чувствительности:</a:t>
            </a:r>
            <a:endParaRPr lang="ru-RU" sz="4000" b="1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 </a:t>
            </a:r>
            <a:r>
              <a:rPr lang="ru-RU" dirty="0" smtClean="0"/>
              <a:t>поверхностная </a:t>
            </a:r>
            <a:r>
              <a:rPr lang="ru-RU" dirty="0"/>
              <a:t>(</a:t>
            </a:r>
            <a:r>
              <a:rPr lang="ru-RU" dirty="0" err="1"/>
              <a:t>экстероцептивная</a:t>
            </a:r>
            <a:r>
              <a:rPr lang="ru-RU" dirty="0"/>
              <a:t>) — болевая, температурная и так­тильная чувствительность;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глубокая (</a:t>
            </a:r>
            <a:r>
              <a:rPr lang="ru-RU" dirty="0" err="1"/>
              <a:t>проприоцептивная</a:t>
            </a:r>
            <a:r>
              <a:rPr lang="ru-RU" dirty="0"/>
              <a:t>) — мышечно-суставная, вибрационная чувствительность, чувство давления, массы тела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сложные формы чувствительности: чувство локализации, при­косновения, двухмер­но-пространственное чувство, </a:t>
            </a:r>
            <a:r>
              <a:rPr lang="ru-RU" dirty="0" err="1"/>
              <a:t>стереогноз</a:t>
            </a:r>
            <a:r>
              <a:rPr lang="ru-RU" dirty="0"/>
              <a:t>, </a:t>
            </a:r>
            <a:r>
              <a:rPr lang="ru-RU" dirty="0" err="1"/>
              <a:t>соматогноз</a:t>
            </a:r>
            <a:r>
              <a:rPr lang="ru-RU" dirty="0"/>
              <a:t>(ощущение собственного тела)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Эволюция чувствительности (по Г. </a:t>
            </a:r>
            <a:r>
              <a:rPr lang="ru-RU" sz="3200" b="1" i="1" dirty="0" err="1" smtClean="0"/>
              <a:t>Хэд</a:t>
            </a:r>
            <a:r>
              <a:rPr lang="ru-RU" sz="3200" b="1" i="1" dirty="0" smtClean="0"/>
              <a:t>)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Протопатическая</a:t>
            </a:r>
            <a:r>
              <a:rPr lang="ru-RU" sz="2000" dirty="0" smtClean="0"/>
              <a:t> </a:t>
            </a:r>
            <a:r>
              <a:rPr lang="ru-RU" sz="2000" dirty="0"/>
              <a:t>чувствительность — филогенетически древний </a:t>
            </a:r>
            <a:r>
              <a:rPr lang="ru-RU" sz="2000" dirty="0" smtClean="0"/>
              <a:t> </a:t>
            </a:r>
            <a:r>
              <a:rPr lang="ru-RU" sz="2000" dirty="0"/>
              <a:t>вид, ха­рактеризующийся ограниченными возможностями дифференциации раз­дражений по их модальности, интенсивности и локализации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Она </a:t>
            </a:r>
            <a:r>
              <a:rPr lang="ru-RU" sz="2000" dirty="0"/>
              <a:t>служит для проведения сильных , угрожающих целостности и жизни </a:t>
            </a:r>
            <a:r>
              <a:rPr lang="ru-RU" sz="2000" dirty="0" smtClean="0"/>
              <a:t>организма </a:t>
            </a:r>
            <a:r>
              <a:rPr lang="ru-RU" sz="2000" dirty="0"/>
              <a:t>раздражений и представлена таламусом. </a:t>
            </a:r>
          </a:p>
          <a:p>
            <a:pPr marL="0" indent="0">
              <a:buNone/>
            </a:pPr>
            <a:r>
              <a:rPr lang="ru-RU" sz="2000" b="1" i="1" dirty="0"/>
              <a:t>Эпикритическая</a:t>
            </a:r>
            <a:r>
              <a:rPr lang="ru-RU" sz="2000" dirty="0"/>
              <a:t> чувствительность — филогенетически новый </a:t>
            </a:r>
            <a:r>
              <a:rPr lang="ru-RU" sz="2000" dirty="0" smtClean="0"/>
              <a:t> </a:t>
            </a:r>
            <a:r>
              <a:rPr lang="ru-RU" sz="2000" dirty="0"/>
              <a:t>вид, обеспечивающий возможность количественной и качественной дифференцировки раздраже­ний </a:t>
            </a:r>
            <a:r>
              <a:rPr lang="ru-RU" sz="2000" dirty="0" smtClean="0"/>
              <a:t>по </a:t>
            </a:r>
            <a:r>
              <a:rPr lang="ru-RU" sz="2000" dirty="0"/>
              <a:t>модальности, интенсивности, </a:t>
            </a:r>
            <a:r>
              <a:rPr lang="ru-RU" sz="2000" dirty="0" smtClean="0"/>
              <a:t>локализации.</a:t>
            </a:r>
          </a:p>
          <a:p>
            <a:pPr marL="0" indent="0">
              <a:buNone/>
            </a:pPr>
            <a:r>
              <a:rPr lang="ru-RU" sz="2000" dirty="0" smtClean="0"/>
              <a:t>К </a:t>
            </a:r>
            <a:r>
              <a:rPr lang="ru-RU" sz="2000" dirty="0"/>
              <a:t>ней относится осязание, определение тонких температурных колебаний, определение положения и движения и представлена корой.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норме чувствительность человека определяется сосуществованием двух систем.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Сенсорное развитие ребенка</a:t>
            </a:r>
            <a:r>
              <a:rPr lang="ru-RU" dirty="0"/>
              <a:t> — это развитие его восприятия и формирование представлений о свойствах предметов и различных явлениях окружающего мира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645024"/>
            <a:ext cx="6264696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4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35927"/>
            <a:ext cx="8229600" cy="4018458"/>
          </a:xfrm>
        </p:spPr>
        <p:txBody>
          <a:bodyPr>
            <a:normAutofit fontScale="90000"/>
          </a:bodyPr>
          <a:lstStyle/>
          <a:p>
            <a:r>
              <a:rPr lang="ru-RU" dirty="0"/>
              <a:t>Обособленность жизни родителей – проблема современных молодых семей, в которых дети находятся в постоянном дефиците эмоций и тактильных ощущений.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140968"/>
            <a:ext cx="691276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6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ru-RU" dirty="0"/>
              <a:t>В незатейливой игре маленький человек получает те навыки и способы обработки информации, которые впоследствии служат базой для более сложных умений и навыков, в свою очередь позволяющих формировать речь, регулировать поведение.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" y="4725144"/>
            <a:ext cx="3130615" cy="2129295"/>
          </a:xfrm>
          <a:prstGeom prst="rect">
            <a:avLst/>
          </a:prstGeom>
        </p:spPr>
      </p:pic>
      <p:pic>
        <p:nvPicPr>
          <p:cNvPr id="4" name="Picture 4" descr="Как развивается малыш в раннем возрасте -Ранний возраст -Информация для  род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304502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29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825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Сенсорная интеграция  в естественных жизненных ситуациях</vt:lpstr>
      <vt:lpstr>Слайд 2</vt:lpstr>
      <vt:lpstr>Учение Павлова об анализаторах</vt:lpstr>
      <vt:lpstr>Слайд 4</vt:lpstr>
      <vt:lpstr>Слайд 5</vt:lpstr>
      <vt:lpstr>Эволюция чувствительности (по Г. Хэд)</vt:lpstr>
      <vt:lpstr>Сенсорное развитие ребенка — это развитие его восприятия и формирование представлений о свойствах предметов и различных явлениях окружающего мира </vt:lpstr>
      <vt:lpstr>Обособленность жизни родителей – проблема современных молодых семей, в которых дети находятся в постоянном дефиците эмоций и тактильных ощущений. </vt:lpstr>
      <vt:lpstr>В незатейливой игре маленький человек получает те навыки и способы обработки информации, которые впоследствии служат базой для более сложных умений и навыков, в свою очередь позволяющих формировать речь, регулировать поведение. </vt:lpstr>
      <vt:lpstr>Выделяют 6 органов чувств: </vt:lpstr>
      <vt:lpstr>Признаки нарушения сенсорной интеграции у детей. </vt:lpstr>
      <vt:lpstr>Главные принципы сенсорной коррекции. </vt:lpstr>
      <vt:lpstr> Развитие вестибулярного аппарата и проприоцептивной системы: </vt:lpstr>
      <vt:lpstr>Развитие  слуха ребенка:</vt:lpstr>
      <vt:lpstr>Развитие тактильных ощущений: </vt:lpstr>
      <vt:lpstr>Развитие слуха зрение: </vt:lpstr>
      <vt:lpstr>Развитие  обоняния ребёнка: </vt:lpstr>
      <vt:lpstr>Развитие вкуса ребёнка: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RTY</dc:creator>
  <cp:lastModifiedBy>2</cp:lastModifiedBy>
  <cp:revision>57</cp:revision>
  <dcterms:created xsi:type="dcterms:W3CDTF">2019-05-31T05:16:27Z</dcterms:created>
  <dcterms:modified xsi:type="dcterms:W3CDTF">2024-04-24T06:55:23Z</dcterms:modified>
</cp:coreProperties>
</file>